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5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79" r:id="rId5"/>
    <p:sldId id="260" r:id="rId6"/>
    <p:sldId id="264" r:id="rId7"/>
    <p:sldId id="259" r:id="rId8"/>
    <p:sldId id="258" r:id="rId9"/>
    <p:sldId id="262" r:id="rId10"/>
    <p:sldId id="263" r:id="rId11"/>
    <p:sldId id="265" r:id="rId12"/>
    <p:sldId id="266" r:id="rId13"/>
    <p:sldId id="267" r:id="rId14"/>
    <p:sldId id="268" r:id="rId15"/>
    <p:sldId id="27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E0F2DDE-FC1F-41F9-93D4-824CC940CD39}">
          <p14:sldIdLst>
            <p14:sldId id="256"/>
            <p14:sldId id="257"/>
            <p14:sldId id="279"/>
            <p14:sldId id="260"/>
            <p14:sldId id="264"/>
            <p14:sldId id="259"/>
            <p14:sldId id="258"/>
            <p14:sldId id="262"/>
            <p14:sldId id="263"/>
            <p14:sldId id="265"/>
            <p14:sldId id="266"/>
            <p14:sldId id="267"/>
            <p14:sldId id="268"/>
            <p14:sldId id="27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수현" initials="지" lastIdx="1" clrIdx="0">
    <p:extLst>
      <p:ext uri="{19B8F6BF-5375-455C-9EA6-DF929625EA0E}">
        <p15:presenceInfo xmlns:p15="http://schemas.microsoft.com/office/powerpoint/2012/main" userId="지수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6C1379-F1AB-48AB-B9F7-C860A1D3F1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2) </a:t>
            </a:r>
            <a:r>
              <a:rPr lang="ko-KR" altLang="en-US"/>
              <a:t>구성 계획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E42403-1495-479E-8120-B5F3FEF789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46156-9563-45B3-92CB-1E37957AFD36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583980-B4F3-445E-B37E-3526E40E3D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5144B-A426-4BE7-B606-E902735CC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2C76-E30B-4878-961F-3D8E221CD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99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2) </a:t>
            </a:r>
            <a:r>
              <a:rPr lang="ko-KR" altLang="en-US"/>
              <a:t>구성 계획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980D-268D-4E5D-A4BC-3F2C6CE861CA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78880-6343-4415-8E86-D4680F9D5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073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79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4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05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4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416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51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1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8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5BEA092-B6E7-4E30-B063-E2A1EC6AD2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1300163"/>
            <a:ext cx="2390643" cy="2228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6">
            <a:extLst>
              <a:ext uri="{FF2B5EF4-FFF2-40B4-BE49-F238E27FC236}">
                <a16:creationId xmlns:a16="http://schemas.microsoft.com/office/drawing/2014/main" id="{E5439B36-1CB6-492A-868A-D419807A4B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4269044"/>
            <a:ext cx="2390643" cy="238893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A47CA005-DDE3-4EC8-A7C1-6695524679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53225" y="1300163"/>
            <a:ext cx="2390643" cy="2228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6">
            <a:extLst>
              <a:ext uri="{FF2B5EF4-FFF2-40B4-BE49-F238E27FC236}">
                <a16:creationId xmlns:a16="http://schemas.microsoft.com/office/drawing/2014/main" id="{3CC5B36C-24FF-4E23-B331-AFC78DAB6B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53225" y="4269044"/>
            <a:ext cx="2390643" cy="238893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6">
            <a:extLst>
              <a:ext uri="{FF2B5EF4-FFF2-40B4-BE49-F238E27FC236}">
                <a16:creationId xmlns:a16="http://schemas.microsoft.com/office/drawing/2014/main" id="{764B423B-FBB7-464E-B816-D2F6826116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43338" y="1300163"/>
            <a:ext cx="1395411" cy="2228850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그림 개체 틀 6">
            <a:extLst>
              <a:ext uri="{FF2B5EF4-FFF2-40B4-BE49-F238E27FC236}">
                <a16:creationId xmlns:a16="http://schemas.microsoft.com/office/drawing/2014/main" id="{CA4044CF-DBAF-48EB-9E63-E06256636E3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43338" y="4269044"/>
            <a:ext cx="1395411" cy="2388932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6">
            <a:extLst>
              <a:ext uri="{FF2B5EF4-FFF2-40B4-BE49-F238E27FC236}">
                <a16:creationId xmlns:a16="http://schemas.microsoft.com/office/drawing/2014/main" id="{2352F8BC-6420-4B32-8698-6C06F96759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34589" y="1300163"/>
            <a:ext cx="1395411" cy="2228850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그림 개체 틀 6">
            <a:extLst>
              <a:ext uri="{FF2B5EF4-FFF2-40B4-BE49-F238E27FC236}">
                <a16:creationId xmlns:a16="http://schemas.microsoft.com/office/drawing/2014/main" id="{21BE0CE6-61D0-481D-B123-E80841194EA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70307" y="4269044"/>
            <a:ext cx="1395411" cy="2388932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F324B42-0492-4F8E-8597-43C52510D4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1500" y="884522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6" name="텍스트 개체 틀 24">
            <a:extLst>
              <a:ext uri="{FF2B5EF4-FFF2-40B4-BE49-F238E27FC236}">
                <a16:creationId xmlns:a16="http://schemas.microsoft.com/office/drawing/2014/main" id="{2BE1BAF1-172E-4563-85AC-1844C4ECCD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3225" y="904493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38B5D5A0-D1E9-460E-BA24-94C76592DF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1500" y="3793332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98E4D8C1-75E6-4F6F-9692-B900B8C670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3225" y="3787649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2425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8812A-8CEA-4EF8-94B9-788748DF200C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CA30-5FE6-4BC8-996C-48CCAC88C561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6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CAC1-D5E7-4048-92F1-9277CC503F36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51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E17E-E357-4ECC-B5F1-CB5C121AF5CC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89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EDF3-3B07-46C6-9345-0AE87042BDEB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91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52C3-EE79-487D-A89A-2D0E0810D37C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25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35F-27C9-424C-9898-D5C2E27ABA73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63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26B01BD-DE9E-4311-8639-EBD650F1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6070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E83E-9626-4902-BAC7-445B1C953580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46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FFB4-B12E-47FC-9DB0-BF087283944B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20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E17E-E357-4ECC-B5F1-CB5C121AF5CC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66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6915-A2FA-4AD3-A723-11ECDAB97626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1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8812A-8CEA-4EF8-94B9-788748DF200C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06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CA30-5FE6-4BC8-996C-48CCAC88C561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6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EDF3-3B07-46C6-9345-0AE87042BDEB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52C3-EE79-487D-A89A-2D0E0810D37C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2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35F-27C9-424C-9898-D5C2E27ABA73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26B01BD-DE9E-4311-8639-EBD650F1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1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E83E-9626-4902-BAC7-445B1C953580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FFB4-B12E-47FC-9DB0-BF087283944B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7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6915-A2FA-4AD3-A723-11ECDAB97626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5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E9C70-9E4D-4A23-B70B-7155410D689D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E9C70-9E4D-4A23-B70B-7155410D689D}" type="datetime1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536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6EE7-A025-4531-8ECE-14165B79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3" y="333904"/>
            <a:ext cx="9144000" cy="2387600"/>
          </a:xfrm>
        </p:spPr>
        <p:txBody>
          <a:bodyPr/>
          <a:lstStyle/>
          <a:p>
            <a:r>
              <a:rPr lang="ko-KR" altLang="en-US" dirty="0" err="1"/>
              <a:t>캡스톤</a:t>
            </a:r>
            <a:r>
              <a:rPr lang="ko-KR" altLang="en-US" dirty="0"/>
              <a:t> 기초 설계</a:t>
            </a:r>
            <a:br>
              <a:rPr lang="en-US" altLang="ko-KR" dirty="0"/>
            </a:br>
            <a:r>
              <a:rPr lang="en-US" altLang="ko-KR" dirty="0"/>
              <a:t>- 11</a:t>
            </a:r>
            <a:r>
              <a:rPr lang="ko-KR" altLang="en-US" dirty="0"/>
              <a:t>주차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2482D0-96AE-4E45-ACAC-BDC2870A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77627"/>
              </p:ext>
            </p:extLst>
          </p:nvPr>
        </p:nvGraphicFramePr>
        <p:xfrm>
          <a:off x="4133446" y="4495461"/>
          <a:ext cx="4466971" cy="199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3676">
                  <a:extLst>
                    <a:ext uri="{9D8B030D-6E8A-4147-A177-3AD203B41FA5}">
                      <a16:colId xmlns:a16="http://schemas.microsoft.com/office/drawing/2014/main" val="2616230830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574324433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정보통신학과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559833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>
                          <a:effectLst/>
                        </a:rPr>
                        <a:t>20180581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868989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지수현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5550926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제출날짜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2020.05.28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458758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40C997-27C1-49B4-AA49-22925FE0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8" y="152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199912" descr="EMB000000900b07">
            <a:extLst>
              <a:ext uri="{FF2B5EF4-FFF2-40B4-BE49-F238E27FC236}">
                <a16:creationId xmlns:a16="http://schemas.microsoft.com/office/drawing/2014/main" id="{48AE4AF1-7DE1-49CF-A18E-C5B272A9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07" y="2721504"/>
            <a:ext cx="191293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6110057" y="1070867"/>
            <a:ext cx="54617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시계</a:t>
            </a:r>
            <a:r>
              <a:rPr lang="en-US" altLang="ko-KR" dirty="0"/>
              <a:t>1 : </a:t>
            </a:r>
            <a:r>
              <a:rPr lang="ko-KR" altLang="en-US" dirty="0"/>
              <a:t>블루투스 클라이언트의 타이머 작동 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소리</a:t>
            </a:r>
            <a:r>
              <a:rPr lang="en-US" altLang="ko-KR" dirty="0"/>
              <a:t>1 : </a:t>
            </a:r>
            <a:r>
              <a:rPr lang="ko-KR" altLang="en-US" dirty="0"/>
              <a:t>비상시 소리가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시계</a:t>
            </a:r>
            <a:r>
              <a:rPr lang="en-US" altLang="ko-KR" dirty="0"/>
              <a:t>2 : </a:t>
            </a:r>
            <a:r>
              <a:rPr lang="ko-KR" altLang="en-US" dirty="0"/>
              <a:t>비상 시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문자 메시지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비상시 긴급 호출 버튼 누르면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전화</a:t>
            </a:r>
            <a:r>
              <a:rPr lang="en-US" altLang="ko-KR" dirty="0"/>
              <a:t>1 : </a:t>
            </a:r>
            <a:r>
              <a:rPr lang="ko-KR" altLang="en-US" dirty="0"/>
              <a:t>비상시 긴급 호출 버튼 누르면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블루투스 클라이언트</a:t>
            </a:r>
            <a:r>
              <a:rPr lang="en-US" altLang="ko-KR" dirty="0"/>
              <a:t>1: </a:t>
            </a:r>
            <a:r>
              <a:rPr lang="ko-KR" altLang="en-US" dirty="0"/>
              <a:t>데이터를 송</a:t>
            </a:r>
            <a:r>
              <a:rPr lang="en-US" altLang="ko-KR" dirty="0"/>
              <a:t>/</a:t>
            </a:r>
            <a:r>
              <a:rPr lang="ko-KR" altLang="en-US" dirty="0"/>
              <a:t>수신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알림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연결 여부에 따른 안내 창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	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B967D-26C3-46E2-85B0-38C031A8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41" y="1259416"/>
            <a:ext cx="5243743" cy="49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0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CB76FE-E149-451B-83B9-25E849B7D0D8}"/>
              </a:ext>
            </a:extLst>
          </p:cNvPr>
          <p:cNvGrpSpPr/>
          <p:nvPr/>
        </p:nvGrpSpPr>
        <p:grpSpPr>
          <a:xfrm>
            <a:off x="5931174" y="1070866"/>
            <a:ext cx="6176713" cy="5025133"/>
            <a:chOff x="5931174" y="1070867"/>
            <a:chExt cx="6176713" cy="22650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E02ECB-3F94-42C9-9FD4-060B53FACE7C}"/>
                </a:ext>
              </a:extLst>
            </p:cNvPr>
            <p:cNvSpPr txBox="1"/>
            <p:nvPr/>
          </p:nvSpPr>
          <p:spPr>
            <a:xfrm>
              <a:off x="6657381" y="107086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5D2460-9D66-4276-8ADD-34B10CBA87FB}"/>
                </a:ext>
              </a:extLst>
            </p:cNvPr>
            <p:cNvSpPr txBox="1"/>
            <p:nvPr/>
          </p:nvSpPr>
          <p:spPr>
            <a:xfrm>
              <a:off x="5932123" y="1070867"/>
              <a:ext cx="5421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전역변수 </a:t>
              </a:r>
              <a:r>
                <a:rPr lang="en-US" altLang="ko-KR" dirty="0"/>
                <a:t>: </a:t>
              </a:r>
              <a:r>
                <a:rPr lang="ko-KR" altLang="en-US" dirty="0"/>
                <a:t>전역변수를 </a:t>
              </a:r>
              <a:r>
                <a:rPr lang="en-US" altLang="ko-KR" dirty="0"/>
                <a:t>0</a:t>
              </a:r>
              <a:r>
                <a:rPr lang="ko-KR" altLang="en-US" dirty="0"/>
                <a:t>으로 설정하여 초기값 설정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0CD510-2704-4C8C-A177-B3BC87E07B67}"/>
                </a:ext>
              </a:extLst>
            </p:cNvPr>
            <p:cNvSpPr txBox="1"/>
            <p:nvPr/>
          </p:nvSpPr>
          <p:spPr>
            <a:xfrm>
              <a:off x="5942417" y="1741714"/>
              <a:ext cx="6165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목록선택</a:t>
              </a:r>
              <a:r>
                <a:rPr lang="en-US" altLang="ko-KR" dirty="0"/>
                <a:t>_</a:t>
              </a:r>
              <a:r>
                <a:rPr lang="ko-KR" altLang="en-US" dirty="0"/>
                <a:t>블루투스 선택 전 </a:t>
              </a:r>
              <a:r>
                <a:rPr lang="en-US" altLang="ko-KR" dirty="0"/>
                <a:t>: </a:t>
              </a:r>
              <a:r>
                <a:rPr lang="ko-KR" altLang="en-US" dirty="0"/>
                <a:t>목록 선택 블루투스를 누르면 </a:t>
              </a:r>
              <a:endParaRPr lang="en-US" altLang="ko-KR" dirty="0"/>
            </a:p>
            <a:p>
              <a:r>
                <a:rPr lang="ko-KR" altLang="en-US" dirty="0"/>
                <a:t>연결 가능한 기기의 주소 출력 및 비활성화시 메시지 출력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513916-1A39-4115-8375-50FC8F2B76CC}"/>
                </a:ext>
              </a:extLst>
            </p:cNvPr>
            <p:cNvSpPr txBox="1"/>
            <p:nvPr/>
          </p:nvSpPr>
          <p:spPr>
            <a:xfrm>
              <a:off x="5931174" y="2689560"/>
              <a:ext cx="5713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목록선택</a:t>
              </a:r>
              <a:r>
                <a:rPr lang="en-US" altLang="ko-KR" dirty="0"/>
                <a:t>_</a:t>
              </a:r>
              <a:r>
                <a:rPr lang="ko-KR" altLang="en-US" dirty="0"/>
                <a:t>블루투스 선택 후 </a:t>
              </a:r>
              <a:r>
                <a:rPr lang="en-US" altLang="ko-KR" dirty="0"/>
                <a:t>: </a:t>
              </a:r>
              <a:r>
                <a:rPr lang="ko-KR" altLang="en-US" dirty="0"/>
                <a:t>레이블</a:t>
              </a:r>
              <a:r>
                <a:rPr lang="en-US" altLang="ko-KR" dirty="0"/>
                <a:t>_</a:t>
              </a:r>
              <a:r>
                <a:rPr lang="ko-KR" altLang="en-US" dirty="0"/>
                <a:t>블루투스에 연결</a:t>
              </a:r>
              <a:endParaRPr lang="en-US" altLang="ko-KR" dirty="0"/>
            </a:p>
            <a:p>
              <a:r>
                <a:rPr lang="ko-KR" altLang="en-US" dirty="0"/>
                <a:t>상태 메시지 출력 및 전역 변수 값 연결된 기기로 전송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8C4142B-55E2-44A9-AD68-9BFB497E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7" y="1255533"/>
            <a:ext cx="4987218" cy="460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5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7038972" y="10708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D9341A-B621-48EA-95EC-095AB9089F07}"/>
              </a:ext>
            </a:extLst>
          </p:cNvPr>
          <p:cNvGrpSpPr/>
          <p:nvPr/>
        </p:nvGrpSpPr>
        <p:grpSpPr>
          <a:xfrm>
            <a:off x="5629192" y="1070867"/>
            <a:ext cx="6436377" cy="4028212"/>
            <a:chOff x="5629192" y="1070867"/>
            <a:chExt cx="6436377" cy="40282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870B5A-5A00-41C0-BE23-7CA48C905774}"/>
                </a:ext>
              </a:extLst>
            </p:cNvPr>
            <p:cNvSpPr txBox="1"/>
            <p:nvPr/>
          </p:nvSpPr>
          <p:spPr>
            <a:xfrm>
              <a:off x="5629192" y="1070867"/>
              <a:ext cx="64363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시계</a:t>
              </a:r>
              <a:r>
                <a:rPr lang="en-US" altLang="ko-KR" dirty="0"/>
                <a:t>1 : </a:t>
              </a:r>
              <a:r>
                <a:rPr lang="ko-KR" altLang="en-US" dirty="0"/>
                <a:t>블루투스 연결 여부를 확인하고 연결되면 텍스트 </a:t>
              </a:r>
              <a:endParaRPr lang="en-US" altLang="ko-KR" dirty="0"/>
            </a:p>
            <a:p>
              <a:r>
                <a:rPr lang="ko-KR" altLang="en-US" dirty="0"/>
                <a:t>색상과 텍스트를 출력하고 </a:t>
              </a:r>
              <a:r>
                <a:rPr lang="en-US" altLang="ko-KR" dirty="0"/>
                <a:t>, </a:t>
              </a:r>
              <a:r>
                <a:rPr lang="ko-KR" altLang="en-US" dirty="0"/>
                <a:t>연결 되지 않았다면 텍스트 색상과</a:t>
              </a:r>
              <a:endParaRPr lang="en-US" altLang="ko-KR" dirty="0"/>
            </a:p>
            <a:p>
              <a:r>
                <a:rPr lang="ko-KR" altLang="en-US" dirty="0"/>
                <a:t>텍스트를 다르게 출력</a:t>
              </a:r>
              <a:endParaRPr lang="en-US" altLang="ko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1F7395-329A-4E10-BA33-863B4825FFC3}"/>
                </a:ext>
              </a:extLst>
            </p:cNvPr>
            <p:cNvSpPr txBox="1"/>
            <p:nvPr/>
          </p:nvSpPr>
          <p:spPr>
            <a:xfrm>
              <a:off x="5669249" y="2761807"/>
              <a:ext cx="6040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   </a:t>
              </a:r>
              <a:r>
                <a:rPr lang="ko-KR" altLang="en-US" dirty="0"/>
                <a:t>버튼</a:t>
              </a:r>
              <a:r>
                <a:rPr lang="en-US" altLang="ko-KR" dirty="0"/>
                <a:t>_ </a:t>
              </a:r>
              <a:r>
                <a:rPr lang="ko-KR" altLang="en-US" dirty="0" err="1"/>
                <a:t>블루투스끊기</a:t>
              </a:r>
              <a:r>
                <a:rPr lang="ko-KR" altLang="en-US" dirty="0"/>
                <a:t>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 연결을 끊으면 블루투스</a:t>
              </a:r>
              <a:endParaRPr lang="en-US" altLang="ko-KR" dirty="0"/>
            </a:p>
            <a:p>
              <a:r>
                <a:rPr lang="ko-KR" altLang="en-US" dirty="0"/>
                <a:t>연결 정보의 출력을 공백 표시</a:t>
              </a:r>
              <a:endParaRPr lang="en-US" altLang="ko-K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C98307-8C60-4F2D-B5C1-952F88D23428}"/>
                </a:ext>
              </a:extLst>
            </p:cNvPr>
            <p:cNvSpPr txBox="1"/>
            <p:nvPr/>
          </p:nvSpPr>
          <p:spPr>
            <a:xfrm>
              <a:off x="5669249" y="4452748"/>
              <a:ext cx="6162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긴급호출버튼 </a:t>
              </a:r>
              <a:r>
                <a:rPr lang="en-US" altLang="ko-KR" dirty="0"/>
                <a:t>: </a:t>
              </a:r>
              <a:r>
                <a:rPr lang="ko-KR" altLang="en-US" dirty="0"/>
                <a:t>긴급호출 버튼을 클릭하면 문자메시지가 </a:t>
              </a:r>
              <a:endParaRPr lang="en-US" altLang="ko-KR" dirty="0"/>
            </a:p>
            <a:p>
              <a:r>
                <a:rPr lang="ko-KR" altLang="en-US" dirty="0"/>
                <a:t>보내지며</a:t>
              </a:r>
              <a:r>
                <a:rPr lang="en-US" altLang="ko-KR" dirty="0"/>
                <a:t>, </a:t>
              </a:r>
              <a:r>
                <a:rPr lang="ko-KR" altLang="en-US" dirty="0"/>
                <a:t>설정 전화번호로 전화 연결</a:t>
              </a:r>
              <a:endParaRPr lang="en-US" altLang="ko-KR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CEB6903-742C-4CB3-920A-09290F45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9" y="1070867"/>
            <a:ext cx="5152571" cy="514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2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7038972" y="10708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BB6B21-C2DC-456A-8383-85FAD913CDA6}"/>
              </a:ext>
            </a:extLst>
          </p:cNvPr>
          <p:cNvGrpSpPr/>
          <p:nvPr/>
        </p:nvGrpSpPr>
        <p:grpSpPr>
          <a:xfrm>
            <a:off x="5760431" y="1255533"/>
            <a:ext cx="6431569" cy="4183930"/>
            <a:chOff x="5629192" y="1070867"/>
            <a:chExt cx="6431569" cy="41839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D3C23E-50A6-4191-AEF2-E08D4F334539}"/>
                </a:ext>
              </a:extLst>
            </p:cNvPr>
            <p:cNvSpPr txBox="1"/>
            <p:nvPr/>
          </p:nvSpPr>
          <p:spPr>
            <a:xfrm>
              <a:off x="5629192" y="1070867"/>
              <a:ext cx="6431569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시계</a:t>
              </a:r>
              <a:r>
                <a:rPr lang="en-US" altLang="ko-KR" dirty="0"/>
                <a:t>2</a:t>
              </a:r>
            </a:p>
            <a:p>
              <a:endParaRPr lang="en-US" altLang="ko-KR" dirty="0"/>
            </a:p>
            <a:p>
              <a:r>
                <a:rPr lang="ko-KR" altLang="en-US" dirty="0"/>
                <a:t>만약 시계</a:t>
              </a:r>
              <a:r>
                <a:rPr lang="en-US" altLang="ko-KR" dirty="0"/>
                <a:t>2 </a:t>
              </a:r>
              <a:r>
                <a:rPr lang="ko-KR" altLang="en-US" dirty="0"/>
                <a:t>타이머가 작동할 때 만약 블루투스 클라이언트가 </a:t>
              </a:r>
              <a:endParaRPr lang="en-US" altLang="ko-KR" dirty="0"/>
            </a:p>
            <a:p>
              <a:r>
                <a:rPr lang="ko-KR" altLang="en-US" dirty="0"/>
                <a:t>연결 된다면 블루투스에서 값을 받으며 </a:t>
              </a:r>
              <a:r>
                <a:rPr lang="en-US" altLang="ko-KR" dirty="0"/>
                <a:t>1</a:t>
              </a:r>
              <a:r>
                <a:rPr lang="ko-KR" altLang="en-US" dirty="0"/>
                <a:t>을 받을 경우</a:t>
              </a:r>
              <a:endParaRPr lang="en-US" altLang="ko-KR" dirty="0"/>
            </a:p>
            <a:p>
              <a:r>
                <a:rPr lang="ko-KR" altLang="en-US" dirty="0"/>
                <a:t>경찰 사이렌 그림</a:t>
              </a:r>
              <a:r>
                <a:rPr lang="en-US" altLang="ko-KR" dirty="0"/>
                <a:t>, </a:t>
              </a:r>
              <a:r>
                <a:rPr lang="ko-KR" altLang="en-US" dirty="0"/>
                <a:t>경찰</a:t>
              </a:r>
              <a:r>
                <a:rPr lang="en-US" altLang="ko-KR" dirty="0"/>
                <a:t> </a:t>
              </a:r>
              <a:r>
                <a:rPr lang="ko-KR" altLang="en-US" dirty="0"/>
                <a:t>호출라벨</a:t>
              </a:r>
              <a:r>
                <a:rPr lang="en-US" altLang="ko-KR" dirty="0"/>
                <a:t>,</a:t>
              </a:r>
              <a:r>
                <a:rPr lang="ko-KR" altLang="en-US" dirty="0"/>
                <a:t>긴급호출버튼 출력</a:t>
              </a:r>
              <a:r>
                <a:rPr lang="en-US" altLang="ko-KR" dirty="0"/>
                <a:t>, </a:t>
              </a:r>
              <a:r>
                <a:rPr lang="ko-KR" altLang="en-US" dirty="0"/>
                <a:t>소리</a:t>
              </a:r>
              <a:r>
                <a:rPr lang="en-US" altLang="ko-KR" dirty="0"/>
                <a:t>1</a:t>
              </a:r>
            </a:p>
            <a:p>
              <a:r>
                <a:rPr lang="ko-KR" altLang="en-US" dirty="0"/>
                <a:t>재생</a:t>
              </a:r>
              <a:r>
                <a:rPr lang="en-US" altLang="ko-KR" dirty="0"/>
                <a:t>, </a:t>
              </a:r>
              <a:r>
                <a:rPr lang="ko-KR" altLang="en-US" dirty="0"/>
                <a:t>배경색 텍스트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 변경</a:t>
              </a:r>
              <a:r>
                <a:rPr lang="en-US" altLang="ko-KR" dirty="0"/>
                <a:t>. </a:t>
              </a:r>
              <a:r>
                <a:rPr lang="ko-KR" altLang="en-US" dirty="0"/>
                <a:t>감시 경고 그림 미 출력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endParaRPr lang="en-US" altLang="ko-K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F3C909-3200-45D0-8679-10C72FE43C59}"/>
                </a:ext>
              </a:extLst>
            </p:cNvPr>
            <p:cNvSpPr txBox="1"/>
            <p:nvPr/>
          </p:nvSpPr>
          <p:spPr>
            <a:xfrm>
              <a:off x="5669249" y="276180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217B4-A496-4A0C-ADB8-379C31FD5A2C}"/>
                </a:ext>
              </a:extLst>
            </p:cNvPr>
            <p:cNvSpPr txBox="1"/>
            <p:nvPr/>
          </p:nvSpPr>
          <p:spPr>
            <a:xfrm>
              <a:off x="5669249" y="2946473"/>
              <a:ext cx="6327373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값이 </a:t>
              </a:r>
              <a:r>
                <a:rPr lang="en-US" altLang="ko-KR" dirty="0"/>
                <a:t>1</a:t>
              </a:r>
              <a:r>
                <a:rPr lang="ko-KR" altLang="en-US" dirty="0"/>
                <a:t>이 아니라면 경찰 사이렌 그림</a:t>
              </a:r>
              <a:r>
                <a:rPr lang="en-US" altLang="ko-KR" dirty="0"/>
                <a:t>, </a:t>
              </a:r>
              <a:r>
                <a:rPr lang="ko-KR" altLang="en-US" dirty="0"/>
                <a:t>경찰</a:t>
              </a:r>
              <a:r>
                <a:rPr lang="en-US" altLang="ko-KR" dirty="0"/>
                <a:t> </a:t>
              </a:r>
              <a:r>
                <a:rPr lang="ko-KR" altLang="en-US" dirty="0"/>
                <a:t>호출라벨</a:t>
              </a:r>
              <a:r>
                <a:rPr lang="en-US" altLang="ko-KR" dirty="0"/>
                <a:t>,</a:t>
              </a:r>
              <a:r>
                <a:rPr lang="ko-KR" altLang="en-US" dirty="0"/>
                <a:t>긴급호출</a:t>
              </a:r>
              <a:endParaRPr lang="en-US" altLang="ko-KR" dirty="0"/>
            </a:p>
            <a:p>
              <a:r>
                <a:rPr lang="ko-KR" altLang="en-US" dirty="0"/>
                <a:t>버튼 미 출력</a:t>
              </a:r>
              <a:r>
                <a:rPr lang="en-US" altLang="ko-KR" dirty="0"/>
                <a:t>, </a:t>
              </a:r>
              <a:r>
                <a:rPr lang="ko-KR" altLang="en-US" dirty="0"/>
                <a:t>소리</a:t>
              </a:r>
              <a:r>
                <a:rPr lang="en-US" altLang="ko-KR" dirty="0"/>
                <a:t>1 </a:t>
              </a:r>
              <a:r>
                <a:rPr lang="ko-KR" altLang="en-US" dirty="0"/>
                <a:t>중지</a:t>
              </a:r>
              <a:r>
                <a:rPr lang="en-US" altLang="ko-KR" dirty="0"/>
                <a:t>, </a:t>
              </a:r>
              <a:r>
                <a:rPr lang="ko-KR" altLang="en-US" dirty="0"/>
                <a:t>배경색 텍스트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 변경</a:t>
              </a:r>
              <a:r>
                <a:rPr lang="en-US" altLang="ko-KR" dirty="0"/>
                <a:t>. </a:t>
              </a:r>
            </a:p>
            <a:p>
              <a:r>
                <a:rPr lang="ko-KR" altLang="en-US" dirty="0"/>
                <a:t>감시 경고 그림 출력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/>
                <a:t>   </a:t>
              </a:r>
              <a:endParaRPr lang="en-US" altLang="ko-KR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24BB630-42B2-4651-BA9C-6AA21BFC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9" y="1255533"/>
            <a:ext cx="5277946" cy="49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512678-6561-4D5F-B5B7-FDB9A83A25EA}"/>
              </a:ext>
            </a:extLst>
          </p:cNvPr>
          <p:cNvSpPr txBox="1"/>
          <p:nvPr/>
        </p:nvSpPr>
        <p:spPr>
          <a:xfrm>
            <a:off x="1661054" y="1495669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침입자가 없을 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69C75-D333-4D40-9536-90353CE5E843}"/>
              </a:ext>
            </a:extLst>
          </p:cNvPr>
          <p:cNvSpPr txBox="1"/>
          <p:nvPr/>
        </p:nvSpPr>
        <p:spPr>
          <a:xfrm>
            <a:off x="6787092" y="1495669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침입자 발생 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87FD4-9A60-45C2-9D6F-5446B07C5868}"/>
              </a:ext>
            </a:extLst>
          </p:cNvPr>
          <p:cNvSpPr txBox="1"/>
          <p:nvPr/>
        </p:nvSpPr>
        <p:spPr>
          <a:xfrm>
            <a:off x="472149" y="50858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3EBF52-8FC5-4205-A447-F0E6599D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54" y="2038432"/>
            <a:ext cx="3097213" cy="41825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49B553-B27B-464A-93F1-49473224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00" y="2038432"/>
            <a:ext cx="3248025" cy="41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2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083998-8586-4B38-908A-57DAE486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D75F8-9BE9-481F-BBAA-A7A088C1E71A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</a:p>
        </p:txBody>
      </p:sp>
      <p:pic>
        <p:nvPicPr>
          <p:cNvPr id="2" name="KakaoTalk_20200529_113754190">
            <a:hlinkClick r:id="" action="ppaction://media"/>
            <a:extLst>
              <a:ext uri="{FF2B5EF4-FFF2-40B4-BE49-F238E27FC236}">
                <a16:creationId xmlns:a16="http://schemas.microsoft.com/office/drawing/2014/main" id="{4138D176-CE78-49EA-9D0C-519645A1B7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4088" y="1825625"/>
            <a:ext cx="7742237" cy="4351338"/>
          </a:xfrm>
        </p:spPr>
      </p:pic>
    </p:spTree>
    <p:extLst>
      <p:ext uri="{BB962C8B-B14F-4D97-AF65-F5344CB8AC3E}">
        <p14:creationId xmlns:p14="http://schemas.microsoft.com/office/powerpoint/2010/main" val="199531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인체 감지 센서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구성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76E3B-E1EF-4D3B-A565-207615C789CE}"/>
              </a:ext>
            </a:extLst>
          </p:cNvPr>
          <p:cNvSpPr txBox="1"/>
          <p:nvPr/>
        </p:nvSpPr>
        <p:spPr>
          <a:xfrm>
            <a:off x="447481" y="885603"/>
            <a:ext cx="1090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필요한 준비물</a:t>
            </a:r>
            <a:r>
              <a:rPr lang="en-US" altLang="ko-KR" dirty="0"/>
              <a:t>:</a:t>
            </a:r>
            <a:r>
              <a:rPr lang="ko-KR" altLang="en-US" dirty="0"/>
              <a:t> 인체 감지 센서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연결선</a:t>
            </a:r>
            <a:r>
              <a:rPr lang="en-US" altLang="ko-KR" dirty="0"/>
              <a:t>,  </a:t>
            </a:r>
            <a:r>
              <a:rPr lang="ko-KR" altLang="en-US" dirty="0"/>
              <a:t>블루투스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en-US" altLang="ko-KR" dirty="0" err="1"/>
              <a:t>Mit</a:t>
            </a:r>
            <a:r>
              <a:rPr lang="en-US" altLang="ko-KR" dirty="0"/>
              <a:t> </a:t>
            </a:r>
            <a:r>
              <a:rPr lang="en-US" altLang="ko-KR" dirty="0" err="1"/>
              <a:t>Appinventor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DE988-A3CA-4B9B-BBBB-BAEA18738D65}"/>
              </a:ext>
            </a:extLst>
          </p:cNvPr>
          <p:cNvSpPr txBox="1"/>
          <p:nvPr/>
        </p:nvSpPr>
        <p:spPr>
          <a:xfrm>
            <a:off x="575475" y="1583415"/>
            <a:ext cx="34163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구성계획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(1) </a:t>
            </a:r>
            <a:r>
              <a:rPr lang="ko-KR" altLang="en-US" dirty="0"/>
              <a:t>준비물 및 동작의 원리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	(2) </a:t>
            </a:r>
            <a:r>
              <a:rPr lang="ko-KR" altLang="en-US" dirty="0"/>
              <a:t>물리적 연결 </a:t>
            </a:r>
            <a:r>
              <a:rPr lang="en-US" altLang="ko-KR" dirty="0"/>
              <a:t>	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AF8C5-F820-4F7A-8D0D-5340D4F1FA70}"/>
              </a:ext>
            </a:extLst>
          </p:cNvPr>
          <p:cNvSpPr txBox="1"/>
          <p:nvPr/>
        </p:nvSpPr>
        <p:spPr>
          <a:xfrm>
            <a:off x="1036776" y="324433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dirty="0" err="1"/>
              <a:t>아두이노</a:t>
            </a:r>
            <a:r>
              <a:rPr lang="ko-KR" altLang="en-US" dirty="0"/>
              <a:t> 코딩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D84CA-0BFB-45FD-963D-C5B3E7585AFC}"/>
              </a:ext>
            </a:extLst>
          </p:cNvPr>
          <p:cNvSpPr txBox="1"/>
          <p:nvPr/>
        </p:nvSpPr>
        <p:spPr>
          <a:xfrm>
            <a:off x="1036776" y="3859145"/>
            <a:ext cx="255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(4) </a:t>
            </a:r>
            <a:r>
              <a:rPr lang="en-US" altLang="ko-KR" dirty="0" err="1"/>
              <a:t>Mit</a:t>
            </a:r>
            <a:r>
              <a:rPr lang="en-US" altLang="ko-KR" dirty="0"/>
              <a:t> </a:t>
            </a:r>
            <a:r>
              <a:rPr lang="en-US" altLang="ko-KR" dirty="0" err="1"/>
              <a:t>Appinventor</a:t>
            </a:r>
            <a:r>
              <a:rPr lang="en-US" altLang="ko-KR" dirty="0"/>
              <a:t> </a:t>
            </a:r>
            <a:r>
              <a:rPr lang="ko-KR" altLang="en-US" dirty="0"/>
              <a:t>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07C96-DC07-467A-942F-75A0D82D92D7}"/>
              </a:ext>
            </a:extLst>
          </p:cNvPr>
          <p:cNvSpPr txBox="1"/>
          <p:nvPr/>
        </p:nvSpPr>
        <p:spPr>
          <a:xfrm>
            <a:off x="1046234" y="447395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(5) </a:t>
            </a:r>
            <a:r>
              <a:rPr lang="ko-KR" altLang="en-US" dirty="0"/>
              <a:t>작동 확인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E924E7-0F2C-4AF9-85AF-0C8BE887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2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동작의 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CDA15-F7C2-4D20-B9C5-695C7C73408F}"/>
              </a:ext>
            </a:extLst>
          </p:cNvPr>
          <p:cNvSpPr txBox="1"/>
          <p:nvPr/>
        </p:nvSpPr>
        <p:spPr>
          <a:xfrm>
            <a:off x="5190506" y="1370312"/>
            <a:ext cx="718658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블루투스와 </a:t>
            </a:r>
            <a:r>
              <a:rPr lang="en-US" altLang="ko-KR" dirty="0"/>
              <a:t>7-SEG</a:t>
            </a:r>
            <a:r>
              <a:rPr lang="ko-KR" altLang="en-US" dirty="0"/>
              <a:t>를 연결한 </a:t>
            </a:r>
            <a:r>
              <a:rPr lang="ko-KR" altLang="en-US" dirty="0" err="1"/>
              <a:t>아두이노를</a:t>
            </a:r>
            <a:r>
              <a:rPr lang="ko-KR" altLang="en-US" dirty="0"/>
              <a:t> 앱과 연동시킨다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블루투스를 연결하면 레이블에 메시지가 나오고 연결이 완료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아두이노에</a:t>
            </a:r>
            <a:r>
              <a:rPr lang="ko-KR" altLang="en-US" dirty="0"/>
              <a:t> 연결된 인체 감지 센서에 손을 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인체 감지 센서에 손을 대면 </a:t>
            </a:r>
            <a:r>
              <a:rPr lang="ko-KR" altLang="en-US" dirty="0" err="1"/>
              <a:t>아두이노에서는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의 값이 참이 되어 </a:t>
            </a:r>
            <a:endParaRPr lang="en-US" altLang="ko-KR" dirty="0"/>
          </a:p>
          <a:p>
            <a:r>
              <a:rPr lang="ko-KR" altLang="en-US" dirty="0"/>
              <a:t>시리얼 모니터에 </a:t>
            </a:r>
            <a:r>
              <a:rPr lang="en-US" altLang="ko-KR" dirty="0"/>
              <a:t>“</a:t>
            </a:r>
            <a:r>
              <a:rPr lang="ko-KR" altLang="en-US" dirty="0"/>
              <a:t>침입자가 있어요“를 출력하고 </a:t>
            </a:r>
            <a:r>
              <a:rPr lang="en-US" altLang="ko-KR" dirty="0" err="1"/>
              <a:t>Mipappinventor</a:t>
            </a:r>
            <a:r>
              <a:rPr lang="ko-KR" altLang="en-US" dirty="0"/>
              <a:t>에 </a:t>
            </a:r>
            <a:endParaRPr lang="en-US" altLang="ko-KR" dirty="0"/>
          </a:p>
          <a:p>
            <a:r>
              <a:rPr lang="ko-KR" altLang="en-US" dirty="0"/>
              <a:t>값을 전송한다</a:t>
            </a:r>
            <a:r>
              <a:rPr lang="en-US" altLang="ko-KR" dirty="0"/>
              <a:t>. </a:t>
            </a:r>
            <a:r>
              <a:rPr lang="ko-KR" altLang="en-US" dirty="0"/>
              <a:t>없다면 시리얼 모니터에 </a:t>
            </a:r>
            <a:r>
              <a:rPr lang="en-US" altLang="ko-KR" dirty="0"/>
              <a:t>“</a:t>
            </a:r>
            <a:r>
              <a:rPr lang="ko-KR" altLang="en-US" dirty="0"/>
              <a:t>아무도 </a:t>
            </a:r>
            <a:r>
              <a:rPr lang="ko-KR" altLang="en-US" dirty="0" err="1"/>
              <a:t>없습니다＂를</a:t>
            </a:r>
            <a:r>
              <a:rPr lang="ko-KR" altLang="en-US" dirty="0"/>
              <a:t> 출력</a:t>
            </a:r>
            <a:endParaRPr lang="en-US" altLang="ko-KR" dirty="0"/>
          </a:p>
          <a:p>
            <a:r>
              <a:rPr lang="ko-KR" altLang="en-US" dirty="0"/>
              <a:t>하고 값을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센서에 감지가 있다면 앱에서는 </a:t>
            </a:r>
            <a:r>
              <a:rPr lang="ko-KR" altLang="en-US" dirty="0" err="1"/>
              <a:t>벨이</a:t>
            </a:r>
            <a:r>
              <a:rPr lang="ko-KR" altLang="en-US" dirty="0"/>
              <a:t> 울리면서 화면이 바뀌게 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긴급호출 버튼을 누르면 문자 메시지와 전화가 전송되게 된다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25A1BB-DBB0-41CA-83A6-4BD1B2F1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0312"/>
            <a:ext cx="4876800" cy="472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479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인체 감지 센서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F8E8AF-47EE-4802-86D1-0581FABF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61" y="1140564"/>
            <a:ext cx="2706399" cy="2433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991320-353B-410E-BEC5-213EB32B40A1}"/>
              </a:ext>
            </a:extLst>
          </p:cNvPr>
          <p:cNvSpPr txBox="1"/>
          <p:nvPr/>
        </p:nvSpPr>
        <p:spPr>
          <a:xfrm>
            <a:off x="4388854" y="1430522"/>
            <a:ext cx="71212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200" dirty="0"/>
              <a:t>적외선을 통해 사람의  움직임을 감지하여 적외선의 </a:t>
            </a:r>
            <a:endParaRPr lang="en-US" altLang="ko-KR" sz="2200" dirty="0"/>
          </a:p>
          <a:p>
            <a:r>
              <a:rPr lang="ko-KR" altLang="en-US" sz="2200" dirty="0"/>
              <a:t>변화가 있을 시 </a:t>
            </a:r>
            <a:r>
              <a:rPr lang="en-US" altLang="ko-KR" sz="2200" dirty="0"/>
              <a:t>HIGH(1) </a:t>
            </a:r>
            <a:r>
              <a:rPr lang="ko-KR" altLang="en-US" sz="2200" dirty="0"/>
              <a:t>신호를</a:t>
            </a:r>
            <a:r>
              <a:rPr lang="en-US" altLang="ko-KR" sz="2200" dirty="0"/>
              <a:t>, </a:t>
            </a:r>
            <a:r>
              <a:rPr lang="ko-KR" altLang="en-US" sz="2200" dirty="0"/>
              <a:t>없을 시 </a:t>
            </a:r>
            <a:r>
              <a:rPr lang="en-US" altLang="ko-KR" sz="2200" dirty="0"/>
              <a:t>LOW(0) </a:t>
            </a:r>
            <a:r>
              <a:rPr lang="ko-KR" altLang="en-US" sz="2200" dirty="0"/>
              <a:t>값을 출력</a:t>
            </a:r>
            <a:endParaRPr lang="en-US" altLang="ko-KR" sz="2200" dirty="0"/>
          </a:p>
          <a:p>
            <a:r>
              <a:rPr lang="ko-KR" altLang="en-US" sz="2200" dirty="0"/>
              <a:t>하는 센서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0565-876B-48D2-8772-6BEC070A800A}"/>
              </a:ext>
            </a:extLst>
          </p:cNvPr>
          <p:cNvSpPr txBox="1"/>
          <p:nvPr/>
        </p:nvSpPr>
        <p:spPr>
          <a:xfrm>
            <a:off x="4480651" y="4177820"/>
            <a:ext cx="78261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200" dirty="0"/>
              <a:t>인체에서는 약 </a:t>
            </a:r>
            <a:r>
              <a:rPr lang="en-US" altLang="ko-KR" sz="2200" dirty="0"/>
              <a:t>9 </a:t>
            </a:r>
            <a:r>
              <a:rPr lang="ko-KR" altLang="en-US" sz="2200" dirty="0"/>
              <a:t>㎛ </a:t>
            </a:r>
            <a:r>
              <a:rPr lang="en-US" altLang="ko-KR" sz="2200" dirty="0"/>
              <a:t>~ 11</a:t>
            </a:r>
            <a:r>
              <a:rPr lang="ko-KR" altLang="en-US" sz="2200" dirty="0"/>
              <a:t>㎛ 정도의 적외선이 방출되며 방출된</a:t>
            </a:r>
            <a:endParaRPr lang="en-US" altLang="ko-KR" sz="2200" dirty="0"/>
          </a:p>
          <a:p>
            <a:r>
              <a:rPr lang="ko-KR" altLang="en-US" sz="2200" dirty="0"/>
              <a:t> 적외선이 집광렌즈인 </a:t>
            </a:r>
            <a:r>
              <a:rPr lang="en-US" altLang="ko-KR" sz="2200" dirty="0"/>
              <a:t>Fresnel Lens</a:t>
            </a:r>
            <a:r>
              <a:rPr lang="ko-KR" altLang="en-US" sz="2200" dirty="0"/>
              <a:t>를 통과하여 센서 표면부에</a:t>
            </a:r>
            <a:endParaRPr lang="en-US" altLang="ko-KR" sz="2200" dirty="0"/>
          </a:p>
          <a:p>
            <a:r>
              <a:rPr lang="ko-KR" altLang="en-US" sz="2200" dirty="0"/>
              <a:t> 위치한 </a:t>
            </a:r>
            <a:r>
              <a:rPr lang="en-US" altLang="ko-KR" sz="2200" dirty="0"/>
              <a:t>Window</a:t>
            </a:r>
            <a:r>
              <a:rPr lang="ko-KR" altLang="en-US" sz="2200" dirty="0"/>
              <a:t>에 닿게 된다</a:t>
            </a:r>
            <a:r>
              <a:rPr lang="en-US" altLang="ko-KR" sz="2200" dirty="0"/>
              <a:t>. </a:t>
            </a:r>
            <a:r>
              <a:rPr lang="ko-KR" altLang="en-US" sz="2200" dirty="0"/>
              <a:t>이 적외선 신호가 전압으로 </a:t>
            </a:r>
            <a:endParaRPr lang="en-US" altLang="ko-KR" sz="2200" dirty="0"/>
          </a:p>
          <a:p>
            <a:r>
              <a:rPr lang="ko-KR" altLang="en-US" sz="2200" dirty="0"/>
              <a:t>출력되어 센서에 내장된 증폭기로 전달되고 최종적으로 </a:t>
            </a:r>
            <a:endParaRPr lang="en-US" altLang="ko-KR" sz="2200" dirty="0"/>
          </a:p>
          <a:p>
            <a:r>
              <a:rPr lang="ko-KR" altLang="en-US" sz="2200" dirty="0" err="1"/>
              <a:t>아두이노로</a:t>
            </a:r>
            <a:r>
              <a:rPr lang="ko-KR" altLang="en-US" sz="2200" dirty="0"/>
              <a:t> 신호를 보낸다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CEBD441-9528-4C8C-B444-F14F5C73E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61" y="4156671"/>
            <a:ext cx="3079550" cy="219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0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블루투스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E3B49E-E30E-4916-B78C-172E7EA5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6410" y="1483655"/>
            <a:ext cx="5198843" cy="4325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5CDA15-F7C2-4D20-B9C5-695C7C73408F}"/>
              </a:ext>
            </a:extLst>
          </p:cNvPr>
          <p:cNvSpPr txBox="1"/>
          <p:nvPr/>
        </p:nvSpPr>
        <p:spPr>
          <a:xfrm>
            <a:off x="5460670" y="1047147"/>
            <a:ext cx="66784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블루투스 모듈 </a:t>
            </a:r>
            <a:r>
              <a:rPr lang="en-US" altLang="ko-KR" dirty="0"/>
              <a:t>HC-06 : </a:t>
            </a:r>
            <a:r>
              <a:rPr lang="ko-KR" altLang="en-US" dirty="0"/>
              <a:t>블루투스 기능이 없는 </a:t>
            </a: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우노를</a:t>
            </a:r>
            <a:r>
              <a:rPr lang="en-US" altLang="ko-KR" dirty="0"/>
              <a:t> </a:t>
            </a:r>
            <a:r>
              <a:rPr lang="ko-KR" altLang="en-US" dirty="0"/>
              <a:t>블루투스 기능이 가능하게 만드는 모듈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HC-06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800100" lvl="1" indent="-342900">
              <a:buAutoNum type="arabicParenR"/>
            </a:pPr>
            <a:r>
              <a:rPr lang="en-US" altLang="ko-KR" dirty="0"/>
              <a:t>RX - TX : </a:t>
            </a:r>
            <a:r>
              <a:rPr lang="ko-KR" altLang="en-US" dirty="0"/>
              <a:t> </a:t>
            </a:r>
            <a:r>
              <a:rPr lang="en-US" altLang="ko-KR" dirty="0"/>
              <a:t>HC- 06 RX (1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Tx(Analog 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 </a:t>
            </a:r>
            <a:endParaRPr lang="en-US" altLang="ko-KR" dirty="0"/>
          </a:p>
          <a:p>
            <a:pPr lvl="1"/>
            <a:r>
              <a:rPr lang="ko-KR" altLang="en-US" dirty="0"/>
              <a:t>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2)  TX -  RX : : </a:t>
            </a:r>
            <a:r>
              <a:rPr lang="ko-KR" altLang="en-US" dirty="0"/>
              <a:t> </a:t>
            </a:r>
            <a:r>
              <a:rPr lang="en-US" altLang="ko-KR" dirty="0"/>
              <a:t>HC- 06 TX (2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Rx(Analog  3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</a:t>
            </a:r>
            <a:endParaRPr lang="en-US" altLang="ko-KR" dirty="0"/>
          </a:p>
          <a:p>
            <a:pPr lvl="1"/>
            <a:r>
              <a:rPr lang="ko-KR" altLang="en-US" dirty="0"/>
              <a:t> 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3)  GND – GND : HC-06 GND(3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GND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4)  </a:t>
            </a:r>
            <a:r>
              <a:rPr lang="en-US" altLang="ko-KR" dirty="0" err="1"/>
              <a:t>Vcc</a:t>
            </a:r>
            <a:r>
              <a:rPr lang="en-US" altLang="ko-KR" dirty="0"/>
              <a:t> – </a:t>
            </a:r>
            <a:r>
              <a:rPr lang="en-US" altLang="ko-KR" dirty="0" err="1"/>
              <a:t>Vcc</a:t>
            </a:r>
            <a:r>
              <a:rPr lang="en-US" altLang="ko-KR" dirty="0"/>
              <a:t> : HC-06 </a:t>
            </a:r>
            <a:r>
              <a:rPr lang="en-US" altLang="ko-KR" dirty="0" err="1"/>
              <a:t>Vcc</a:t>
            </a:r>
            <a:r>
              <a:rPr lang="en-US" altLang="ko-KR" dirty="0"/>
              <a:t>(4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</a:t>
            </a:r>
            <a:r>
              <a:rPr lang="ko-KR" altLang="en-US" dirty="0" err="1"/>
              <a:t>아두이노</a:t>
            </a:r>
            <a:r>
              <a:rPr lang="ko-KR" altLang="en-US" dirty="0"/>
              <a:t>  </a:t>
            </a:r>
            <a:r>
              <a:rPr lang="en-US" altLang="ko-KR" dirty="0" err="1"/>
              <a:t>Vcc</a:t>
            </a:r>
            <a:r>
              <a:rPr lang="ko-KR" altLang="en-US" dirty="0"/>
              <a:t>에 연결</a:t>
            </a:r>
          </a:p>
        </p:txBody>
      </p:sp>
    </p:spTree>
    <p:extLst>
      <p:ext uri="{BB962C8B-B14F-4D97-AF65-F5344CB8AC3E}">
        <p14:creationId xmlns:p14="http://schemas.microsoft.com/office/powerpoint/2010/main" val="381620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272215" y="209669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(2) </a:t>
            </a:r>
            <a:r>
              <a:rPr lang="ko-KR" altLang="en-US" sz="2400" b="1" dirty="0"/>
              <a:t>물리적 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30909D-9E70-4A50-A3DE-4EABFB23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3C5F5-1518-42A0-84D5-7DC1BCD3C6A1}"/>
              </a:ext>
            </a:extLst>
          </p:cNvPr>
          <p:cNvSpPr txBox="1"/>
          <p:nvPr/>
        </p:nvSpPr>
        <p:spPr>
          <a:xfrm>
            <a:off x="454313" y="8856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A03A8-ADD4-4CB8-BFC9-6121A7EFED3F}"/>
              </a:ext>
            </a:extLst>
          </p:cNvPr>
          <p:cNvSpPr txBox="1"/>
          <p:nvPr/>
        </p:nvSpPr>
        <p:spPr>
          <a:xfrm>
            <a:off x="454313" y="1024102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 err="1"/>
              <a:t>브레드</a:t>
            </a:r>
            <a:r>
              <a:rPr lang="ko-KR" altLang="en-US" dirty="0"/>
              <a:t> 보드에 인체 감지 센서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4D63B-BDC0-42E2-AC52-BEFDB5F81320}"/>
              </a:ext>
            </a:extLst>
          </p:cNvPr>
          <p:cNvSpPr txBox="1"/>
          <p:nvPr/>
        </p:nvSpPr>
        <p:spPr>
          <a:xfrm>
            <a:off x="425284" y="2006638"/>
            <a:ext cx="635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 err="1"/>
              <a:t>아두이노</a:t>
            </a:r>
            <a:r>
              <a:rPr lang="ko-KR" altLang="en-US" dirty="0"/>
              <a:t> 보드와 연결선을 연결 후 </a:t>
            </a:r>
            <a:r>
              <a:rPr lang="en-US" altLang="ko-KR" dirty="0"/>
              <a:t>USB </a:t>
            </a:r>
            <a:r>
              <a:rPr lang="ko-KR" altLang="en-US" dirty="0"/>
              <a:t>포트로 컴퓨터 연결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47EC7-4D5B-418A-8F5C-28417B136AE1}"/>
              </a:ext>
            </a:extLst>
          </p:cNvPr>
          <p:cNvSpPr txBox="1"/>
          <p:nvPr/>
        </p:nvSpPr>
        <p:spPr>
          <a:xfrm>
            <a:off x="0" y="4020366"/>
            <a:ext cx="409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	d. </a:t>
            </a:r>
            <a:r>
              <a:rPr lang="ko-KR" altLang="en-US" dirty="0" err="1"/>
              <a:t>아두이노</a:t>
            </a:r>
            <a:r>
              <a:rPr lang="ko-KR" altLang="en-US" dirty="0"/>
              <a:t> 보드 연결선을 이용해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인체 감지 센서 값 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10A93-92C1-4A1B-948D-07D204745374}"/>
              </a:ext>
            </a:extLst>
          </p:cNvPr>
          <p:cNvSpPr txBox="1"/>
          <p:nvPr/>
        </p:nvSpPr>
        <p:spPr>
          <a:xfrm>
            <a:off x="425284" y="3081506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/>
              <a:t>블루투스와 </a:t>
            </a:r>
            <a:r>
              <a:rPr lang="ko-KR" altLang="en-US" dirty="0" err="1"/>
              <a:t>아두이노</a:t>
            </a:r>
            <a:r>
              <a:rPr lang="ko-KR" altLang="en-US" dirty="0"/>
              <a:t> 보드 연결</a:t>
            </a:r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BBB5D1-5B0D-48B5-B3AD-C66FB2E4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57039" y="1263362"/>
            <a:ext cx="5372100" cy="41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2BAFA-6654-4EBD-8C0D-878FBC6B0570}"/>
              </a:ext>
            </a:extLst>
          </p:cNvPr>
          <p:cNvSpPr txBox="1"/>
          <p:nvPr/>
        </p:nvSpPr>
        <p:spPr>
          <a:xfrm>
            <a:off x="838200" y="1168400"/>
            <a:ext cx="367651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SoftwareSerial.h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 err="1"/>
              <a:t>SoftwareSerial</a:t>
            </a:r>
            <a:r>
              <a:rPr lang="en-US" altLang="ko-KR" sz="2400" dirty="0"/>
              <a:t> </a:t>
            </a:r>
            <a:r>
              <a:rPr lang="en-US" altLang="ko-KR" sz="2400" dirty="0" err="1"/>
              <a:t>btSerial</a:t>
            </a:r>
            <a:r>
              <a:rPr lang="en-US" altLang="ko-KR" sz="2400" dirty="0"/>
              <a:t>(2,3);</a:t>
            </a:r>
          </a:p>
          <a:p>
            <a:r>
              <a:rPr lang="en-US" altLang="ko-KR" sz="2400" dirty="0"/>
              <a:t>int </a:t>
            </a:r>
            <a:r>
              <a:rPr lang="en-US" altLang="ko-KR" sz="2400" dirty="0" err="1"/>
              <a:t>pin_PIR</a:t>
            </a:r>
            <a:r>
              <a:rPr lang="en-US" altLang="ko-KR" sz="2400" dirty="0"/>
              <a:t> = 8;</a:t>
            </a:r>
          </a:p>
          <a:p>
            <a:endParaRPr lang="en-US" altLang="ko-KR" sz="2400" dirty="0"/>
          </a:p>
          <a:p>
            <a:r>
              <a:rPr lang="en-US" altLang="ko-KR" sz="2400" dirty="0"/>
              <a:t>void setup() 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btSerial.begin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pinMode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pin_PIR</a:t>
            </a:r>
            <a:r>
              <a:rPr lang="en-US" altLang="ko-KR" sz="2400" dirty="0"/>
              <a:t>, INPUT);</a:t>
            </a:r>
          </a:p>
          <a:p>
            <a:r>
              <a:rPr lang="en-US" altLang="ko-KR" sz="2400" dirty="0"/>
              <a:t>}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5F47D-F5C3-4DA5-828A-2A385EE3750D}"/>
              </a:ext>
            </a:extLst>
          </p:cNvPr>
          <p:cNvSpPr txBox="1"/>
          <p:nvPr/>
        </p:nvSpPr>
        <p:spPr>
          <a:xfrm>
            <a:off x="6019185" y="1168400"/>
            <a:ext cx="518282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// </a:t>
            </a:r>
            <a:r>
              <a:rPr lang="ko-KR" altLang="en-US" sz="2200" dirty="0"/>
              <a:t>라이브러리 추가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 </a:t>
            </a:r>
            <a:r>
              <a:rPr lang="en-US" altLang="ko-KR" sz="2200" dirty="0"/>
              <a:t>2,3 </a:t>
            </a:r>
            <a:r>
              <a:rPr lang="ko-KR" altLang="en-US" sz="2200" dirty="0" err="1"/>
              <a:t>번핀으로</a:t>
            </a:r>
            <a:r>
              <a:rPr lang="ko-KR" altLang="en-US" sz="2200" dirty="0"/>
              <a:t> 통신 </a:t>
            </a:r>
            <a:r>
              <a:rPr lang="en-US" altLang="ko-KR" sz="2200" dirty="0"/>
              <a:t>(2-RX,3-TX)</a:t>
            </a:r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인체 감지 센서 </a:t>
            </a:r>
            <a:r>
              <a:rPr lang="en-US" altLang="ko-KR" sz="2200" dirty="0"/>
              <a:t>8</a:t>
            </a:r>
            <a:r>
              <a:rPr lang="ko-KR" altLang="en-US" sz="2200" dirty="0"/>
              <a:t>번 핀으로 선언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초기값 설정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속도 </a:t>
            </a:r>
            <a:r>
              <a:rPr lang="en-US" altLang="ko-KR" sz="2200" dirty="0"/>
              <a:t>9600bps</a:t>
            </a:r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 전송 속도 </a:t>
            </a:r>
            <a:r>
              <a:rPr lang="en-US" altLang="ko-KR" sz="2200" dirty="0"/>
              <a:t>9600bps</a:t>
            </a:r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인체 감지 센서의 핀 입력으로 설정</a:t>
            </a:r>
          </a:p>
        </p:txBody>
      </p:sp>
    </p:spTree>
    <p:extLst>
      <p:ext uri="{BB962C8B-B14F-4D97-AF65-F5344CB8AC3E}">
        <p14:creationId xmlns:p14="http://schemas.microsoft.com/office/powerpoint/2010/main" val="186956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17263E-B34D-4046-B836-F60539E87A13}"/>
              </a:ext>
            </a:extLst>
          </p:cNvPr>
          <p:cNvSpPr txBox="1"/>
          <p:nvPr/>
        </p:nvSpPr>
        <p:spPr>
          <a:xfrm>
            <a:off x="838200" y="1286933"/>
            <a:ext cx="487697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void loop() {</a:t>
            </a:r>
          </a:p>
          <a:p>
            <a:r>
              <a:rPr lang="en-US" altLang="ko-KR" sz="2400" dirty="0"/>
              <a:t>  if(</a:t>
            </a:r>
            <a:r>
              <a:rPr lang="en-US" altLang="ko-KR" sz="2400" dirty="0" err="1"/>
              <a:t>digitalRead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pin_PIR</a:t>
            </a:r>
            <a:r>
              <a:rPr lang="en-US" altLang="ko-KR" sz="2400" dirty="0"/>
              <a:t>) == 1){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</a:t>
            </a:r>
            <a:r>
              <a:rPr lang="ko-KR" altLang="en-US" sz="2400" dirty="0"/>
              <a:t>침입자가 있어요</a:t>
            </a:r>
            <a:r>
              <a:rPr lang="en-US" altLang="ko-KR" sz="2400" dirty="0"/>
              <a:t>.");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btSerial.print</a:t>
            </a:r>
            <a:r>
              <a:rPr lang="en-US" altLang="ko-KR" sz="2400" dirty="0"/>
              <a:t>("1");</a:t>
            </a:r>
          </a:p>
          <a:p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    }</a:t>
            </a:r>
          </a:p>
          <a:p>
            <a:r>
              <a:rPr lang="en-US" altLang="ko-KR" sz="2400" dirty="0"/>
              <a:t>  else{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</a:t>
            </a:r>
            <a:r>
              <a:rPr lang="ko-KR" altLang="en-US" sz="2400" dirty="0"/>
              <a:t>아무도 없습니다</a:t>
            </a:r>
            <a:r>
              <a:rPr lang="en-US" altLang="ko-KR" sz="2400" dirty="0"/>
              <a:t>.");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btSerial.print</a:t>
            </a:r>
            <a:r>
              <a:rPr lang="en-US" altLang="ko-KR" sz="2400" dirty="0"/>
              <a:t>("2");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  }</a:t>
            </a:r>
          </a:p>
          <a:p>
            <a:r>
              <a:rPr lang="en-US" altLang="ko-KR" sz="2400" dirty="0"/>
              <a:t>    delay(1000);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235A8-C0BE-47A7-A363-B4949B1A7C22}"/>
              </a:ext>
            </a:extLst>
          </p:cNvPr>
          <p:cNvSpPr txBox="1"/>
          <p:nvPr/>
        </p:nvSpPr>
        <p:spPr>
          <a:xfrm>
            <a:off x="5873312" y="1182231"/>
            <a:ext cx="547457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//</a:t>
            </a:r>
            <a:r>
              <a:rPr lang="ko-KR" altLang="en-US" sz="2200" dirty="0"/>
              <a:t>무한 반복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핀으로 읽어 들인 값이 </a:t>
            </a:r>
            <a:r>
              <a:rPr lang="en-US" altLang="ko-KR" sz="2200" dirty="0"/>
              <a:t>1</a:t>
            </a:r>
            <a:r>
              <a:rPr lang="ko-KR" altLang="en-US" sz="2200" dirty="0"/>
              <a:t>이라면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모니터로 </a:t>
            </a:r>
            <a:r>
              <a:rPr lang="en-US" altLang="ko-KR" sz="2200" dirty="0"/>
              <a:t>“</a:t>
            </a:r>
            <a:r>
              <a:rPr lang="ko-KR" altLang="en-US" sz="2200" dirty="0"/>
              <a:t>침입자가 있어요</a:t>
            </a:r>
            <a:r>
              <a:rPr lang="en-US" altLang="ko-KR" sz="2200" dirty="0"/>
              <a:t>” </a:t>
            </a:r>
            <a:r>
              <a:rPr lang="ko-KR" altLang="en-US" sz="2200" dirty="0"/>
              <a:t>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블루투스에서 앱 </a:t>
            </a:r>
            <a:r>
              <a:rPr lang="ko-KR" altLang="en-US" sz="2200" dirty="0" err="1"/>
              <a:t>인벤터로</a:t>
            </a:r>
            <a:r>
              <a:rPr lang="ko-KR" altLang="en-US" sz="2200" dirty="0"/>
              <a:t> </a:t>
            </a:r>
            <a:r>
              <a:rPr lang="en-US" altLang="ko-KR" sz="2200" dirty="0"/>
              <a:t>1 </a:t>
            </a:r>
            <a:r>
              <a:rPr lang="ko-KR" altLang="en-US" sz="2200" dirty="0"/>
              <a:t>전송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1</a:t>
            </a:r>
            <a:r>
              <a:rPr lang="ko-KR" altLang="en-US" sz="2200" dirty="0"/>
              <a:t>이 아니라면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모니터로 아무도 없습니다</a:t>
            </a:r>
            <a:r>
              <a:rPr lang="en-US" altLang="ko-KR" sz="2200" dirty="0"/>
              <a:t>.” </a:t>
            </a:r>
            <a:r>
              <a:rPr lang="ko-KR" altLang="en-US" sz="2200" dirty="0"/>
              <a:t>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블루투스에서 앱 </a:t>
            </a:r>
            <a:r>
              <a:rPr lang="ko-KR" altLang="en-US" sz="2200" dirty="0" err="1"/>
              <a:t>인벤터로</a:t>
            </a:r>
            <a:r>
              <a:rPr lang="ko-KR" altLang="en-US" sz="2200" dirty="0"/>
              <a:t> </a:t>
            </a:r>
            <a:r>
              <a:rPr lang="en-US" altLang="ko-KR" sz="2200" dirty="0"/>
              <a:t>2 </a:t>
            </a:r>
            <a:r>
              <a:rPr lang="ko-KR" altLang="en-US" sz="2200" dirty="0"/>
              <a:t>전송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지연 </a:t>
            </a:r>
            <a:r>
              <a:rPr lang="en-US" altLang="ko-KR" sz="2200" dirty="0"/>
              <a:t>1</a:t>
            </a:r>
            <a:r>
              <a:rPr lang="ko-KR" altLang="en-US" sz="2200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217838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6110057" y="1070867"/>
            <a:ext cx="534473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수평배치</a:t>
            </a:r>
            <a:r>
              <a:rPr lang="en-US" altLang="ko-KR" dirty="0"/>
              <a:t>1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목록선택</a:t>
            </a:r>
            <a:r>
              <a:rPr lang="en-US" altLang="ko-KR" dirty="0"/>
              <a:t>_</a:t>
            </a:r>
            <a:r>
              <a:rPr lang="ko-KR" altLang="en-US" dirty="0"/>
              <a:t>블루투스 </a:t>
            </a:r>
            <a:r>
              <a:rPr lang="en-US" altLang="ko-KR" dirty="0"/>
              <a:t>: </a:t>
            </a:r>
            <a:r>
              <a:rPr lang="ko-KR" altLang="en-US" dirty="0"/>
              <a:t>블루투스 연결 가능 목록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_</a:t>
            </a:r>
            <a:r>
              <a:rPr lang="ko-KR" altLang="en-US" dirty="0"/>
              <a:t>블루투스 끊기 </a:t>
            </a:r>
            <a:r>
              <a:rPr lang="en-US" altLang="ko-KR" dirty="0"/>
              <a:t>: </a:t>
            </a:r>
            <a:r>
              <a:rPr lang="ko-KR" altLang="en-US" dirty="0"/>
              <a:t>블루투스 연결 끊기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블루투스 연결라벨 </a:t>
            </a:r>
            <a:r>
              <a:rPr lang="en-US" altLang="ko-KR" dirty="0"/>
              <a:t>: </a:t>
            </a:r>
            <a:r>
              <a:rPr lang="ko-KR" altLang="en-US" dirty="0"/>
              <a:t>연결여부 상태를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시스템 </a:t>
            </a:r>
            <a:r>
              <a:rPr lang="ko-KR" altLang="en-US" dirty="0" err="1"/>
              <a:t>감시중</a:t>
            </a:r>
            <a:r>
              <a:rPr lang="ko-KR" altLang="en-US" dirty="0"/>
              <a:t> 라벨 </a:t>
            </a:r>
            <a:r>
              <a:rPr lang="en-US" altLang="ko-KR" dirty="0"/>
              <a:t>: </a:t>
            </a:r>
            <a:r>
              <a:rPr lang="ko-KR" altLang="en-US" dirty="0"/>
              <a:t>감시되고 있음을 알림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긴급호출버튼 </a:t>
            </a:r>
            <a:r>
              <a:rPr lang="en-US" altLang="ko-KR" dirty="0"/>
              <a:t>: </a:t>
            </a:r>
            <a:r>
              <a:rPr lang="ko-KR" altLang="en-US" dirty="0"/>
              <a:t>비상 시 누르면 전화</a:t>
            </a:r>
            <a:r>
              <a:rPr lang="en-US" altLang="ko-KR" dirty="0"/>
              <a:t>,</a:t>
            </a:r>
            <a:r>
              <a:rPr lang="ko-KR" altLang="en-US" dirty="0"/>
              <a:t>메시지 연결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경찰 사이렌 그림</a:t>
            </a:r>
            <a:r>
              <a:rPr lang="en-US" altLang="ko-KR" dirty="0"/>
              <a:t>: </a:t>
            </a:r>
            <a:r>
              <a:rPr lang="ko-KR" altLang="en-US" dirty="0"/>
              <a:t>비상 시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감시 경고 그림 </a:t>
            </a:r>
            <a:r>
              <a:rPr lang="en-US" altLang="ko-KR" dirty="0"/>
              <a:t>: </a:t>
            </a:r>
            <a:r>
              <a:rPr lang="ko-KR" altLang="en-US" dirty="0"/>
              <a:t>감시 되고 있음을 알림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경찰 호출 라벨 </a:t>
            </a:r>
            <a:r>
              <a:rPr lang="en-US" altLang="ko-KR" dirty="0"/>
              <a:t>: </a:t>
            </a:r>
            <a:r>
              <a:rPr lang="ko-KR" altLang="en-US" dirty="0"/>
              <a:t>비상시 경찰을 호출 함을 알림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블루투스 연결 정보 </a:t>
            </a:r>
            <a:r>
              <a:rPr lang="en-US" altLang="ko-KR" dirty="0"/>
              <a:t>: </a:t>
            </a:r>
            <a:r>
              <a:rPr lang="ko-KR" altLang="en-US" dirty="0"/>
              <a:t>연결 된 디바이스 정보 출력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6EEE62-EBC6-4D6E-861D-8D0BE959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41" y="1259416"/>
            <a:ext cx="5243743" cy="49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33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</TotalTime>
  <Words>823</Words>
  <Application>Microsoft Office PowerPoint</Application>
  <PresentationFormat>와이드스크린</PresentationFormat>
  <Paragraphs>207</Paragraphs>
  <Slides>15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함초롬바탕</vt:lpstr>
      <vt:lpstr>Arial</vt:lpstr>
      <vt:lpstr>Calibri</vt:lpstr>
      <vt:lpstr>Calibri Light</vt:lpstr>
      <vt:lpstr>Office Theme</vt:lpstr>
      <vt:lpstr>1_Office Theme</vt:lpstr>
      <vt:lpstr>캡스톤 기초 설계 - 11주차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기초 설계 - 7주차 -</dc:title>
  <dc:creator>지수현</dc:creator>
  <cp:lastModifiedBy>지수현</cp:lastModifiedBy>
  <cp:revision>83</cp:revision>
  <dcterms:created xsi:type="dcterms:W3CDTF">2020-04-29T03:31:44Z</dcterms:created>
  <dcterms:modified xsi:type="dcterms:W3CDTF">2020-05-31T02:28:48Z</dcterms:modified>
</cp:coreProperties>
</file>